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:Users:fokamjoseph:Documents:PostDoc%20UTV-Rome:Malawi-project:Data%20collection%20sheets:LMH%20ANC-HIV%20Register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:Users:fokamjoseph:Documents:PostDoc%20UTV-Rome:Malawi-project:Data%20collection%20sheets:LMH%20ANC-HIV%20Register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HIV Pregnant Women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Quarter-1</c:v>
                </c:pt>
                <c:pt idx="1">
                  <c:v>Quarter-2</c:v>
                </c:pt>
                <c:pt idx="2">
                  <c:v>Quarter-3</c:v>
                </c:pt>
                <c:pt idx="3">
                  <c:v>Quarter-4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56.0</c:v>
                </c:pt>
                <c:pt idx="1">
                  <c:v>77.0</c:v>
                </c:pt>
                <c:pt idx="2">
                  <c:v>76.0</c:v>
                </c:pt>
                <c:pt idx="3">
                  <c:v>79.0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HIV Women Deliveries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Quarter-1</c:v>
                </c:pt>
                <c:pt idx="1">
                  <c:v>Quarter-2</c:v>
                </c:pt>
                <c:pt idx="2">
                  <c:v>Quarter-3</c:v>
                </c:pt>
                <c:pt idx="3">
                  <c:v>Quarter-4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39.0</c:v>
                </c:pt>
                <c:pt idx="1">
                  <c:v>46.0</c:v>
                </c:pt>
                <c:pt idx="2">
                  <c:v>57.0</c:v>
                </c:pt>
                <c:pt idx="3">
                  <c:v>57.0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Deliveries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Quarter-1</c:v>
                </c:pt>
                <c:pt idx="1">
                  <c:v>Quarter-2</c:v>
                </c:pt>
                <c:pt idx="2">
                  <c:v>Quarter-3</c:v>
                </c:pt>
                <c:pt idx="3">
                  <c:v>Quarter-4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531.0</c:v>
                </c:pt>
                <c:pt idx="1">
                  <c:v>598.0</c:v>
                </c:pt>
                <c:pt idx="2">
                  <c:v>797.0</c:v>
                </c:pt>
                <c:pt idx="3">
                  <c:v>732.0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3457912"/>
        <c:axId val="3461080"/>
        <c:axId val="0"/>
      </c:bar3DChart>
      <c:catAx>
        <c:axId val="3457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461080"/>
        <c:crosses val="autoZero"/>
        <c:auto val="1"/>
        <c:lblAlgn val="ctr"/>
        <c:lblOffset val="100"/>
        <c:noMultiLvlLbl val="0"/>
      </c:catAx>
      <c:valAx>
        <c:axId val="346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4579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2700"/>
              <a:bevelB w="12700" h="12700"/>
            </a:sp3d>
          </c:spPr>
          <c:explosion val="43"/>
          <c:dPt>
            <c:idx val="0"/>
            <c:bubble3D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2700"/>
                <a:bevelB w="12700" h="12700"/>
              </a:sp3d>
            </c:spPr>
          </c:dPt>
          <c:dPt>
            <c:idx val="1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2700"/>
                <a:bevelB w="12700" h="12700"/>
              </a:sp3d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2700"/>
                <a:bevelB w="12700" h="12700"/>
              </a:sp3d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12700"/>
                <a:bevelB w="12700" h="127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On ART before pregnancy
82.1%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Starting ART 1st/2nd trim
5.1%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Starting ART 3rd trim
9.7%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50636129678209"/>
                  <c:y val="0.0044688089376178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Starting ART during labour
3.1%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Sheet1!$H$2:$H$5</c:f>
              <c:strCache>
                <c:ptCount val="4"/>
                <c:pt idx="0">
                  <c:v>On ART before pregnancy</c:v>
                </c:pt>
                <c:pt idx="1">
                  <c:v>Starting ART 1st/2nd trim</c:v>
                </c:pt>
                <c:pt idx="2">
                  <c:v>Starting ART 3rd trim</c:v>
                </c:pt>
                <c:pt idx="3">
                  <c:v>Starting ART during labour</c:v>
                </c:pt>
              </c:strCache>
            </c:strRef>
          </c:cat>
          <c:val>
            <c:numRef>
              <c:f>Sheet1!$I$2:$I$5</c:f>
              <c:numCache>
                <c:formatCode>General</c:formatCode>
                <c:ptCount val="4"/>
                <c:pt idx="0">
                  <c:v>159.0</c:v>
                </c:pt>
                <c:pt idx="1">
                  <c:v>10.0</c:v>
                </c:pt>
                <c:pt idx="2">
                  <c:v>20.0</c:v>
                </c:pt>
                <c:pt idx="3">
                  <c:v>6.0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04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0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45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00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01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18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57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92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1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18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80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FFEA6-8524-5E43-9C9F-2DF08B3C6DFB}" type="datetimeFigureOut">
              <a:rPr lang="en-US" smtClean="0"/>
              <a:t>5/19/18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8054-108B-224F-97E4-F7D35FEA6567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6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1794" y="6165113"/>
            <a:ext cx="8228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Number of pregnancies and deliveries occurring quarterly in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227980066"/>
              </p:ext>
            </p:extLst>
          </p:nvPr>
        </p:nvGraphicFramePr>
        <p:xfrm>
          <a:off x="955879" y="710038"/>
          <a:ext cx="7455849" cy="4956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/>
          <p:nvPr/>
        </p:nvSpPr>
        <p:spPr>
          <a:xfrm rot="16200000">
            <a:off x="-1753951" y="3180368"/>
            <a:ext cx="47597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pregnancies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deliveries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312251220"/>
              </p:ext>
            </p:extLst>
          </p:nvPr>
        </p:nvGraphicFramePr>
        <p:xfrm>
          <a:off x="751047" y="218474"/>
          <a:ext cx="7865513" cy="5716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437148" y="5935165"/>
            <a:ext cx="87068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Maternal PMTCT interventions in 2014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Likuni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Mission Hospital (LMH).</a:t>
            </a:r>
          </a:p>
        </p:txBody>
      </p:sp>
    </p:spTree>
    <p:extLst>
      <p:ext uri="{BB962C8B-B14F-4D97-AF65-F5344CB8AC3E}">
        <p14:creationId xmlns:p14="http://schemas.microsoft.com/office/powerpoint/2010/main" val="3455885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53</Words>
  <Application>Microsoft Macintosh PowerPoint</Application>
  <PresentationFormat>Presentazione su schermo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FOKAM JOSEPH</dc:creator>
  <cp:lastModifiedBy>Joseph Fokam</cp:lastModifiedBy>
  <cp:revision>6</cp:revision>
  <cp:lastPrinted>2015-09-02T11:39:27Z</cp:lastPrinted>
  <dcterms:created xsi:type="dcterms:W3CDTF">2015-09-01T16:39:21Z</dcterms:created>
  <dcterms:modified xsi:type="dcterms:W3CDTF">2018-05-19T19:37:23Z</dcterms:modified>
</cp:coreProperties>
</file>